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538" r:id="rId3"/>
    <p:sldId id="258" r:id="rId5"/>
    <p:sldId id="569" r:id="rId6"/>
    <p:sldId id="489" r:id="rId7"/>
    <p:sldId id="515" r:id="rId8"/>
    <p:sldId id="539" r:id="rId9"/>
    <p:sldId id="520" r:id="rId10"/>
    <p:sldId id="494" r:id="rId11"/>
    <p:sldId id="541" r:id="rId12"/>
    <p:sldId id="547" r:id="rId13"/>
    <p:sldId id="441" r:id="rId14"/>
    <p:sldId id="570" r:id="rId15"/>
    <p:sldId id="543" r:id="rId16"/>
    <p:sldId id="556" r:id="rId17"/>
    <p:sldId id="493" r:id="rId18"/>
    <p:sldId id="544" r:id="rId19"/>
    <p:sldId id="557" r:id="rId20"/>
    <p:sldId id="546" r:id="rId21"/>
    <p:sldId id="453" r:id="rId22"/>
    <p:sldId id="586" r:id="rId23"/>
    <p:sldId id="587" r:id="rId24"/>
    <p:sldId id="549" r:id="rId25"/>
    <p:sldId id="551" r:id="rId26"/>
    <p:sldId id="490" r:id="rId27"/>
    <p:sldId id="447" r:id="rId28"/>
    <p:sldId id="452" r:id="rId29"/>
    <p:sldId id="571" r:id="rId30"/>
    <p:sldId id="550" r:id="rId31"/>
    <p:sldId id="481" r:id="rId32"/>
    <p:sldId id="572" r:id="rId33"/>
    <p:sldId id="578" r:id="rId34"/>
    <p:sldId id="579" r:id="rId35"/>
    <p:sldId id="580" r:id="rId36"/>
    <p:sldId id="581" r:id="rId37"/>
    <p:sldId id="573" r:id="rId38"/>
    <p:sldId id="436" r:id="rId39"/>
    <p:sldId id="458" r:id="rId40"/>
    <p:sldId id="588" r:id="rId41"/>
    <p:sldId id="597" r:id="rId42"/>
    <p:sldId id="598" r:id="rId43"/>
    <p:sldId id="599" r:id="rId44"/>
    <p:sldId id="594" r:id="rId45"/>
    <p:sldId id="574" r:id="rId46"/>
    <p:sldId id="521" r:id="rId47"/>
    <p:sldId id="590" r:id="rId48"/>
    <p:sldId id="529" r:id="rId49"/>
    <p:sldId id="552" r:id="rId50"/>
    <p:sldId id="459" r:id="rId51"/>
    <p:sldId id="491" r:id="rId52"/>
    <p:sldId id="562" r:id="rId53"/>
    <p:sldId id="460" r:id="rId54"/>
    <p:sldId id="463" r:id="rId55"/>
    <p:sldId id="575" r:id="rId56"/>
    <p:sldId id="461" r:id="rId57"/>
    <p:sldId id="553" r:id="rId58"/>
    <p:sldId id="522" r:id="rId59"/>
    <p:sldId id="523" r:id="rId60"/>
    <p:sldId id="530" r:id="rId61"/>
    <p:sldId id="535" r:id="rId62"/>
    <p:sldId id="582" r:id="rId63"/>
    <p:sldId id="576" r:id="rId64"/>
    <p:sldId id="583" r:id="rId65"/>
    <p:sldId id="527" r:id="rId66"/>
    <p:sldId id="577" r:id="rId67"/>
    <p:sldId id="528" r:id="rId68"/>
    <p:sldId id="595" r:id="rId69"/>
    <p:sldId id="596" r:id="rId70"/>
    <p:sldId id="531" r:id="rId71"/>
    <p:sldId id="533" r:id="rId72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54754" autoAdjust="0"/>
  </p:normalViewPr>
  <p:slideViewPr>
    <p:cSldViewPr>
      <p:cViewPr>
        <p:scale>
          <a:sx n="80" d="100"/>
          <a:sy n="80" d="100"/>
        </p:scale>
        <p:origin x="180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find yourself in a local minimum</a:t>
            </a:r>
            <a:endParaRPr lang="en-US" dirty="0"/>
          </a:p>
          <a:p>
            <a:r>
              <a:rPr lang="en-US" dirty="0"/>
              <a:t>Greedy search </a:t>
            </a:r>
            <a:r>
              <a:rPr lang="en-US" b="1" dirty="0"/>
              <a:t>ignores the cost (costly actions) </a:t>
            </a:r>
            <a:r>
              <a:rPr lang="en-US" dirty="0"/>
              <a:t>– you can miss a cheaper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For any search problem, you know the goal.  Now, you have an idea of how far away you are from the goal.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Depends on </a:t>
            </a:r>
            <a:r>
              <a:rPr lang="en-US"/>
              <a:t>the heuristics, </a:t>
            </a:r>
            <a:r>
              <a:rPr lang="en-US" dirty="0"/>
              <a:t>if its straight line distance it’s the optimal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Finds a suboptimal path that was found quickly</a:t>
            </a:r>
            <a:endParaRPr lang="en-US" dirty="0"/>
          </a:p>
          <a:p>
            <a:r>
              <a:rPr lang="en-US" dirty="0"/>
              <a:t>Because of the heuristic (</a:t>
            </a:r>
            <a:r>
              <a:rPr lang="en-US" dirty="0" err="1"/>
              <a:t>manhatan</a:t>
            </a:r>
            <a:r>
              <a:rPr lang="en-US" dirty="0"/>
              <a:t> distance) the black parts are never explored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Notes: these images licensed from iStockphoto for UC Berkeley use.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Counterexample </a:t>
            </a:r>
            <a:endParaRPr lang="en-US" dirty="0"/>
          </a:p>
          <a:p>
            <a:r>
              <a:rPr lang="en-US" dirty="0"/>
              <a:t>Heuristic is too pessimistic</a:t>
            </a:r>
            <a:endParaRPr lang="en-US" dirty="0"/>
          </a:p>
          <a:p>
            <a:r>
              <a:rPr lang="en-US" dirty="0"/>
              <a:t>Actual 3 &lt; heuristic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h* ne go </a:t>
            </a:r>
            <a:r>
              <a:rPr lang="en-US" dirty="0" err="1"/>
              <a:t>znaeme</a:t>
            </a:r>
            <a:r>
              <a:rPr lang="en-US" dirty="0"/>
              <a:t> </a:t>
            </a:r>
            <a:r>
              <a:rPr lang="en-US" dirty="0" err="1"/>
              <a:t>kolku</a:t>
            </a:r>
            <a:r>
              <a:rPr lang="en-US" dirty="0"/>
              <a:t> e </a:t>
            </a:r>
            <a:r>
              <a:rPr lang="en-US" dirty="0" err="1"/>
              <a:t>ama</a:t>
            </a:r>
            <a:r>
              <a:rPr lang="en-US" dirty="0"/>
              <a:t> </a:t>
            </a:r>
            <a:r>
              <a:rPr lang="en-US" dirty="0" err="1"/>
              <a:t>teoretski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 site </a:t>
            </a:r>
            <a:r>
              <a:rPr lang="en-US" dirty="0" err="1"/>
              <a:t>pravci</a:t>
            </a:r>
            <a:r>
              <a:rPr lang="en-US" dirty="0"/>
              <a:t>, no </a:t>
            </a:r>
            <a:r>
              <a:rPr lang="en-US" dirty="0" err="1"/>
              <a:t>seapk</a:t>
            </a:r>
            <a:r>
              <a:rPr lang="en-US" dirty="0"/>
              <a:t> </a:t>
            </a:r>
            <a:r>
              <a:rPr lang="en-US" dirty="0" err="1"/>
              <a:t>gi</a:t>
            </a:r>
            <a:r>
              <a:rPr lang="en-US" dirty="0"/>
              <a:t> </a:t>
            </a:r>
            <a:r>
              <a:rPr lang="en-US" dirty="0" err="1"/>
              <a:t>favorzira</a:t>
            </a:r>
            <a:r>
              <a:rPr lang="en-US" dirty="0"/>
              <a:t> </a:t>
            </a:r>
            <a:r>
              <a:rPr lang="en-US" dirty="0" err="1"/>
              <a:t>onie</a:t>
            </a:r>
            <a:r>
              <a:rPr lang="en-US" dirty="0"/>
              <a:t> </a:t>
            </a:r>
            <a:r>
              <a:rPr lang="en-US" dirty="0" err="1"/>
              <a:t>kon</a:t>
            </a:r>
            <a:r>
              <a:rPr lang="en-US" dirty="0"/>
              <a:t> </a:t>
            </a:r>
            <a:r>
              <a:rPr lang="en-US" dirty="0" err="1"/>
              <a:t>celta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9000 </a:t>
            </a:r>
            <a:r>
              <a:rPr lang="en-US" dirty="0" err="1"/>
              <a:t>Ucs</a:t>
            </a:r>
            <a:r>
              <a:rPr lang="en-US" dirty="0"/>
              <a:t> vs. 117 A*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sekoja</a:t>
            </a:r>
            <a:r>
              <a:rPr lang="en-US" dirty="0"/>
              <a:t> </a:t>
            </a:r>
            <a:r>
              <a:rPr lang="en-US" dirty="0" err="1"/>
              <a:t>nasoka</a:t>
            </a:r>
            <a:r>
              <a:rPr lang="en-US" dirty="0"/>
              <a:t> </a:t>
            </a:r>
            <a:r>
              <a:rPr lang="en-US" dirty="0" err="1"/>
              <a:t>brzi</a:t>
            </a:r>
            <a:endParaRPr lang="en-US" dirty="0"/>
          </a:p>
          <a:p>
            <a:r>
              <a:rPr lang="en-US" dirty="0"/>
              <a:t>Greedy closest to the goal </a:t>
            </a:r>
            <a:r>
              <a:rPr lang="en-US" dirty="0" err="1"/>
              <a:t>ama</a:t>
            </a:r>
            <a:r>
              <a:rPr lang="en-US" dirty="0"/>
              <a:t> ne go </a:t>
            </a:r>
            <a:r>
              <a:rPr lang="en-US" dirty="0" err="1"/>
              <a:t>naogja</a:t>
            </a:r>
            <a:r>
              <a:rPr lang="en-US" dirty="0"/>
              <a:t> </a:t>
            </a:r>
            <a:r>
              <a:rPr lang="en-US" dirty="0" err="1"/>
              <a:t>najdobriot</a:t>
            </a:r>
            <a:r>
              <a:rPr lang="en-US" dirty="0"/>
              <a:t> pat</a:t>
            </a:r>
            <a:endParaRPr lang="en-US" dirty="0"/>
          </a:p>
          <a:p>
            <a:r>
              <a:rPr lang="en-US" dirty="0"/>
              <a:t>UCS –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sekoja</a:t>
            </a:r>
            <a:r>
              <a:rPr lang="en-US" dirty="0"/>
              <a:t> </a:t>
            </a:r>
            <a:r>
              <a:rPr lang="en-US" dirty="0" err="1"/>
              <a:t>nasoka</a:t>
            </a:r>
            <a:r>
              <a:rPr lang="en-US" dirty="0"/>
              <a:t> </a:t>
            </a:r>
            <a:r>
              <a:rPr lang="en-US" dirty="0" err="1"/>
              <a:t>ama</a:t>
            </a:r>
            <a:r>
              <a:rPr lang="en-US" dirty="0"/>
              <a:t> </a:t>
            </a:r>
            <a:r>
              <a:rPr lang="en-US" dirty="0" err="1"/>
              <a:t>pobrzo</a:t>
            </a:r>
            <a:endParaRPr lang="en-US" dirty="0"/>
          </a:p>
          <a:p>
            <a:r>
              <a:rPr lang="en-US" dirty="0"/>
              <a:t>DFS </a:t>
            </a:r>
            <a:endParaRPr lang="en-US" dirty="0"/>
          </a:p>
          <a:p>
            <a:r>
              <a:rPr lang="en-US" dirty="0"/>
              <a:t>A* …</a:t>
            </a:r>
            <a:r>
              <a:rPr lang="en-US" dirty="0" err="1"/>
              <a:t>kon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 so </a:t>
            </a:r>
            <a:r>
              <a:rPr lang="en-US" dirty="0" err="1"/>
              <a:t>pomalku</a:t>
            </a:r>
            <a:r>
              <a:rPr lang="en-US" dirty="0"/>
              <a:t> </a:t>
            </a:r>
            <a:r>
              <a:rPr lang="en-US" dirty="0" err="1"/>
              <a:t>rabota</a:t>
            </a:r>
            <a:r>
              <a:rPr lang="en-US" dirty="0"/>
              <a:t> I </a:t>
            </a:r>
            <a:r>
              <a:rPr lang="en-US" dirty="0" err="1"/>
              <a:t>naogja</a:t>
            </a:r>
            <a:r>
              <a:rPr lang="en-US" dirty="0"/>
              <a:t> </a:t>
            </a:r>
            <a:r>
              <a:rPr lang="en-US" dirty="0" err="1"/>
              <a:t>optimaeln</a:t>
            </a:r>
            <a:r>
              <a:rPr lang="en-US" dirty="0"/>
              <a:t> pat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configuration</a:t>
            </a:r>
            <a:endParaRPr lang="en-US" dirty="0"/>
          </a:p>
          <a:p>
            <a:r>
              <a:rPr lang="en-US" dirty="0"/>
              <a:t>9! States (9 positions for the first tile)</a:t>
            </a:r>
            <a:endParaRPr lang="en-US" dirty="0"/>
          </a:p>
          <a:p>
            <a:r>
              <a:rPr lang="en-US" dirty="0"/>
              <a:t>Actions: move the empty space</a:t>
            </a:r>
            <a:endParaRPr lang="en-US" dirty="0"/>
          </a:p>
          <a:p>
            <a:r>
              <a:rPr lang="en-US" dirty="0"/>
              <a:t>Successor – 1 empty 4 tiles can be moved into = 4 successors</a:t>
            </a:r>
            <a:endParaRPr lang="en-US" dirty="0"/>
          </a:p>
          <a:p>
            <a:r>
              <a:rPr lang="en-US" dirty="0"/>
              <a:t>Moving a tile cost of 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Semi-lattice: x &lt;= y &lt;-&gt; x = x ^ y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H e </a:t>
            </a:r>
            <a:r>
              <a:rPr lang="en-US" dirty="0" err="1">
                <a:latin typeface="Arial" panose="02080604020202020204" pitchFamily="34" charset="0"/>
              </a:rPr>
              <a:t>pogolema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za</a:t>
            </a:r>
            <a:r>
              <a:rPr lang="en-US" dirty="0">
                <a:latin typeface="Arial" panose="02080604020202020204" pitchFamily="34" charset="0"/>
              </a:rPr>
              <a:t> site </a:t>
            </a:r>
            <a:r>
              <a:rPr lang="en-US" dirty="0" err="1">
                <a:latin typeface="Arial" panose="02080604020202020204" pitchFamily="34" charset="0"/>
              </a:rPr>
              <a:t>jazli</a:t>
            </a:r>
            <a:r>
              <a:rPr lang="en-US" dirty="0">
                <a:latin typeface="Arial" panose="02080604020202020204" pitchFamily="34" charset="0"/>
              </a:rPr>
              <a:t> od </a:t>
            </a:r>
            <a:r>
              <a:rPr lang="en-US" dirty="0" err="1">
                <a:latin typeface="Arial" panose="02080604020202020204" pitchFamily="34" charset="0"/>
              </a:rPr>
              <a:t>stebloto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na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prebaruvanje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 – ne </a:t>
            </a:r>
            <a:r>
              <a:rPr lang="en-US" dirty="0" err="1"/>
              <a:t>isklucuvame</a:t>
            </a:r>
            <a:r>
              <a:rPr lang="en-US" dirty="0"/>
              <a:t> </a:t>
            </a:r>
            <a:r>
              <a:rPr lang="en-US" dirty="0" err="1"/>
              <a:t>nisto</a:t>
            </a:r>
            <a:r>
              <a:rPr lang="en-US" dirty="0"/>
              <a:t> </a:t>
            </a:r>
            <a:r>
              <a:rPr lang="en-US" dirty="0" err="1"/>
              <a:t>vrzano</a:t>
            </a:r>
            <a:r>
              <a:rPr lang="en-US" dirty="0"/>
              <a:t> so </a:t>
            </a:r>
            <a:r>
              <a:rPr lang="en-US" dirty="0" err="1"/>
              <a:t>celta</a:t>
            </a:r>
            <a:r>
              <a:rPr lang="en-US" dirty="0"/>
              <a:t> (</a:t>
            </a:r>
            <a:r>
              <a:rPr lang="en-US" dirty="0" err="1"/>
              <a:t>isfrlavme</a:t>
            </a:r>
            <a:r>
              <a:rPr lang="en-US" dirty="0"/>
              <a:t> </a:t>
            </a:r>
            <a:r>
              <a:rPr lang="en-US" dirty="0" err="1"/>
              <a:t>nesto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go </a:t>
            </a:r>
            <a:r>
              <a:rPr lang="en-US" dirty="0" err="1"/>
              <a:t>imame</a:t>
            </a:r>
            <a:r>
              <a:rPr lang="en-US" dirty="0"/>
              <a:t> </a:t>
            </a:r>
            <a:r>
              <a:rPr lang="en-US" dirty="0" err="1"/>
              <a:t>veke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da </a:t>
            </a:r>
            <a:r>
              <a:rPr lang="en-US" dirty="0" err="1"/>
              <a:t>moze</a:t>
            </a:r>
            <a:r>
              <a:rPr lang="en-US" dirty="0"/>
              <a:t> da go </a:t>
            </a:r>
            <a:r>
              <a:rPr lang="en-US" dirty="0" err="1"/>
              <a:t>razlozime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 err="1"/>
              <a:t>Optimalno</a:t>
            </a:r>
            <a:r>
              <a:rPr lang="en-US" dirty="0"/>
              <a:t> –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prvoto</a:t>
            </a:r>
            <a:r>
              <a:rPr lang="en-US" dirty="0"/>
              <a:t> </a:t>
            </a:r>
            <a:r>
              <a:rPr lang="en-US" dirty="0" err="1"/>
              <a:t>koe</a:t>
            </a:r>
            <a:r>
              <a:rPr lang="en-US" dirty="0"/>
              <a:t> go </a:t>
            </a:r>
            <a:r>
              <a:rPr lang="en-US" dirty="0" err="1"/>
              <a:t>cuvame</a:t>
            </a:r>
            <a:r>
              <a:rPr lang="en-US" dirty="0"/>
              <a:t> e </a:t>
            </a:r>
            <a:r>
              <a:rPr lang="en-US" dirty="0" err="1"/>
              <a:t>optimalniot</a:t>
            </a:r>
            <a:r>
              <a:rPr lang="en-US" dirty="0"/>
              <a:t>  </a:t>
            </a:r>
            <a:r>
              <a:rPr lang="en-US" dirty="0" err="1"/>
              <a:t>nacin</a:t>
            </a:r>
            <a:endParaRPr lang="en-US" dirty="0"/>
          </a:p>
          <a:p>
            <a:r>
              <a:rPr lang="en-US" dirty="0" err="1"/>
              <a:t>Dopolnitelna</a:t>
            </a:r>
            <a:r>
              <a:rPr lang="en-US" dirty="0"/>
              <a:t> k-ka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evristika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treba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Prvoto</a:t>
            </a:r>
            <a:r>
              <a:rPr lang="en-US" dirty="0"/>
              <a:t> </a:t>
            </a:r>
            <a:r>
              <a:rPr lang="en-US" dirty="0" err="1"/>
              <a:t>razlozuvanje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 da bide </a:t>
            </a:r>
            <a:r>
              <a:rPr lang="en-US" dirty="0" err="1"/>
              <a:t>podobro</a:t>
            </a:r>
            <a:r>
              <a:rPr lang="en-US" dirty="0"/>
              <a:t> </a:t>
            </a:r>
            <a:r>
              <a:rPr lang="en-US" dirty="0" err="1"/>
              <a:t>optimalno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>
              <a:latin typeface="Arial" panose="02080604020202020204" pitchFamily="34" charset="0"/>
            </a:endParaRPr>
          </a:p>
          <a:p>
            <a:endParaRPr lang="en-US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A* expanded 8100 ; Path cost = 33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UCS expanded 25263 . Path cost = 33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Greedy expanded 10 . Path cost = 41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[0, 7, 5, 3, 2, 1, 4, 6]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(7, 0, 5, 3, 2, 1, 4, 6)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(6, 4, 1, 2, 3, 5, 0, 7)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(3, 2, 1, 4, 6, 5, 0, 7)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(1, 2, 3, 4, 6, 5, 0, 7)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(5, 6, 4, 3, 2, 1, 0, 7)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(6, 5, 4, 3, 2, 1, 0, 7)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(0, 1, 2, 3, 4, 5, 6, 7)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You know exactly where you came from and how you got there, but you have no idea where you’re going.  But, you’ll know it when you see it.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Lesno</a:t>
            </a:r>
            <a:r>
              <a:rPr lang="en-US" dirty="0"/>
              <a:t> da se </a:t>
            </a:r>
            <a:r>
              <a:rPr lang="en-US" dirty="0" err="1"/>
              <a:t>presmetuva</a:t>
            </a:r>
            <a:r>
              <a:rPr lang="en-US" dirty="0"/>
              <a:t>, I da e </a:t>
            </a:r>
            <a:r>
              <a:rPr lang="en-US" dirty="0" err="1"/>
              <a:t>pomalo</a:t>
            </a:r>
            <a:r>
              <a:rPr lang="en-US" dirty="0"/>
              <a:t> od </a:t>
            </a:r>
            <a:r>
              <a:rPr lang="en-US" dirty="0" err="1"/>
              <a:t>vistinskata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A* expanded 8100 ;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UCS expanded 25263 .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Greedy expanded 10 . Path cost = 41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[0, 7, 5, 3, 2, 1, 4, 6]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(7, 0, 5, 3, 2, 1, 4, 6)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(6, 4, 1, 2, 3, 5, 0, 7)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(3, 2, 1, 4, 6, 5, 0, 7)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(1, 2, 3, 4, 6, 5, 0, 7)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(5, 6, 4, 3, 2, 1, 0, 7)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(6, 5, 4, 3, 2, 1, 0, 7)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(0, 1, 2, 3, 4, 5, 6, 7)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9.png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Relationship Id="rId3" Type="http://schemas.openxmlformats.org/officeDocument/2006/relationships/tags" Target="../tags/tag2.xml"/><Relationship Id="rId2" Type="http://schemas.openxmlformats.org/officeDocument/2006/relationships/image" Target="../media/image27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4.xml"/><Relationship Id="rId2" Type="http://schemas.openxmlformats.org/officeDocument/2006/relationships/image" Target="../media/image30.png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30.png"/><Relationship Id="rId7" Type="http://schemas.openxmlformats.org/officeDocument/2006/relationships/tags" Target="../tags/tag8.xml"/><Relationship Id="rId6" Type="http://schemas.openxmlformats.org/officeDocument/2006/relationships/image" Target="../media/image34.png"/><Relationship Id="rId5" Type="http://schemas.openxmlformats.org/officeDocument/2006/relationships/tags" Target="../tags/tag7.xml"/><Relationship Id="rId4" Type="http://schemas.openxmlformats.org/officeDocument/2006/relationships/image" Target="../media/image33.png"/><Relationship Id="rId3" Type="http://schemas.openxmlformats.org/officeDocument/2006/relationships/tags" Target="../tags/tag6.xml"/><Relationship Id="rId2" Type="http://schemas.openxmlformats.org/officeDocument/2006/relationships/image" Target="../media/image3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11" Type="http://schemas.openxmlformats.org/officeDocument/2006/relationships/tags" Target="../tags/tag10.xml"/><Relationship Id="rId10" Type="http://schemas.openxmlformats.org/officeDocument/2006/relationships/image" Target="../media/image35.png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30.png"/><Relationship Id="rId7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tags" Target="../tags/tag13.xml"/><Relationship Id="rId4" Type="http://schemas.openxmlformats.org/officeDocument/2006/relationships/image" Target="../media/image37.png"/><Relationship Id="rId3" Type="http://schemas.openxmlformats.org/officeDocument/2006/relationships/tags" Target="../tags/tag12.xml"/><Relationship Id="rId2" Type="http://schemas.openxmlformats.org/officeDocument/2006/relationships/image" Target="../media/image3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1.png"/><Relationship Id="rId7" Type="http://schemas.openxmlformats.org/officeDocument/2006/relationships/tags" Target="../tags/tag19.xml"/><Relationship Id="rId6" Type="http://schemas.openxmlformats.org/officeDocument/2006/relationships/image" Target="../media/image30.png"/><Relationship Id="rId5" Type="http://schemas.openxmlformats.org/officeDocument/2006/relationships/tags" Target="../tags/tag18.xml"/><Relationship Id="rId4" Type="http://schemas.openxmlformats.org/officeDocument/2006/relationships/image" Target="../media/image34.png"/><Relationship Id="rId3" Type="http://schemas.openxmlformats.org/officeDocument/2006/relationships/tags" Target="../tags/tag17.xml"/><Relationship Id="rId2" Type="http://schemas.openxmlformats.org/officeDocument/2006/relationships/image" Target="../media/image38.png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55.png"/><Relationship Id="rId7" Type="http://schemas.openxmlformats.org/officeDocument/2006/relationships/tags" Target="../tags/tag23.xml"/><Relationship Id="rId6" Type="http://schemas.openxmlformats.org/officeDocument/2006/relationships/image" Target="../media/image54.png"/><Relationship Id="rId5" Type="http://schemas.openxmlformats.org/officeDocument/2006/relationships/tags" Target="../tags/tag22.xml"/><Relationship Id="rId4" Type="http://schemas.openxmlformats.org/officeDocument/2006/relationships/image" Target="../media/image53.png"/><Relationship Id="rId3" Type="http://schemas.openxmlformats.org/officeDocument/2006/relationships/tags" Target="../tags/tag21.xml"/><Relationship Id="rId2" Type="http://schemas.openxmlformats.org/officeDocument/2006/relationships/image" Target="../media/image52.png"/><Relationship Id="rId18" Type="http://schemas.openxmlformats.org/officeDocument/2006/relationships/notesSlide" Target="../notesSlides/notesSlide23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9.png"/><Relationship Id="rId15" Type="http://schemas.openxmlformats.org/officeDocument/2006/relationships/tags" Target="../tags/tag27.xml"/><Relationship Id="rId14" Type="http://schemas.openxmlformats.org/officeDocument/2006/relationships/image" Target="../media/image58.png"/><Relationship Id="rId13" Type="http://schemas.openxmlformats.org/officeDocument/2006/relationships/tags" Target="../tags/tag26.xml"/><Relationship Id="rId12" Type="http://schemas.openxmlformats.org/officeDocument/2006/relationships/image" Target="../media/image57.png"/><Relationship Id="rId11" Type="http://schemas.openxmlformats.org/officeDocument/2006/relationships/tags" Target="../tags/tag25.xml"/><Relationship Id="rId10" Type="http://schemas.openxmlformats.org/officeDocument/2006/relationships/image" Target="../media/image56.png"/><Relationship Id="rId1" Type="http://schemas.openxmlformats.org/officeDocument/2006/relationships/tags" Target="../tags/tag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68.png"/><Relationship Id="rId7" Type="http://schemas.openxmlformats.org/officeDocument/2006/relationships/tags" Target="../tags/tag31.xml"/><Relationship Id="rId6" Type="http://schemas.openxmlformats.org/officeDocument/2006/relationships/image" Target="../media/image67.png"/><Relationship Id="rId5" Type="http://schemas.openxmlformats.org/officeDocument/2006/relationships/tags" Target="../tags/tag30.xml"/><Relationship Id="rId4" Type="http://schemas.openxmlformats.org/officeDocument/2006/relationships/image" Target="../media/image66.png"/><Relationship Id="rId3" Type="http://schemas.openxmlformats.org/officeDocument/2006/relationships/tags" Target="../tags/tag29.xml"/><Relationship Id="rId2" Type="http://schemas.openxmlformats.org/officeDocument/2006/relationships/image" Target="../media/image3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9.png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/>
              <a:t>Artificial </a:t>
            </a:r>
            <a:r>
              <a:rPr lang="en-US" dirty="0"/>
              <a:t>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/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  <a:endParaRPr lang="en-US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10250" name="Freeform 9"/>
          <p:cNvSpPr/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/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/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/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/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  <a:endParaRPr lang="en-US">
              <a:sym typeface="Symbol" pitchFamily="18" charset="2"/>
            </a:endParaRP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  <a:endParaRPr lang="en-US">
              <a:sym typeface="Symbol" pitchFamily="18" charset="2"/>
            </a:endParaRP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  <a:endParaRPr lang="en-US"/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  <a:endParaRPr lang="en-US" sz="28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  <a:endParaRPr lang="en-US" sz="2000" kern="0" dirty="0"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  <a:endParaRPr lang="en-US" sz="2000" kern="0" dirty="0"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Group 19"/>
          <p:cNvGrpSpPr/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/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/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/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/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/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/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/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/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/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/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/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/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  <a:endParaRPr lang="en-US" sz="2800" dirty="0">
              <a:latin typeface="Calibri" pitchFamily="34" charset="0"/>
            </a:endParaRPr>
          </a:p>
        </p:txBody>
      </p:sp>
      <p:grpSp>
        <p:nvGrpSpPr>
          <p:cNvPr id="26" name="Group 168"/>
          <p:cNvGrpSpPr/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  <a:endParaRPr lang="en-US" sz="2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  <a:endParaRPr lang="en-US" dirty="0"/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  <a:endParaRPr lang="en-US" sz="2800" dirty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/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  <a:endParaRPr lang="en-US" sz="2800" dirty="0"/>
          </a:p>
        </p:txBody>
      </p:sp>
      <p:sp>
        <p:nvSpPr>
          <p:cNvPr id="13317" name="Freeform 30"/>
          <p:cNvSpPr/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/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3322" name="Freeform 8"/>
          <p:cNvSpPr/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/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3330" name="Freeform 22"/>
          <p:cNvSpPr/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  <a:endParaRPr lang="en-US" sz="3600" dirty="0"/>
          </a:p>
          <a:p>
            <a:pPr lvl="1"/>
            <a:r>
              <a:rPr lang="en-US" sz="3200" dirty="0"/>
              <a:t>Heuristics</a:t>
            </a:r>
            <a:endParaRPr lang="en-US" sz="3200" dirty="0"/>
          </a:p>
          <a:p>
            <a:pPr lvl="1"/>
            <a:r>
              <a:rPr lang="en-US" sz="3200" dirty="0"/>
              <a:t>Greedy Search</a:t>
            </a:r>
            <a:endParaRPr lang="en-US" sz="3200" dirty="0"/>
          </a:p>
          <a:p>
            <a:pPr lvl="1"/>
            <a:r>
              <a:rPr lang="en-US" sz="3200" dirty="0"/>
              <a:t>A* Search</a:t>
            </a:r>
            <a:endParaRPr lang="en-US" sz="3200" dirty="0"/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  <a:endParaRPr lang="en-US" sz="3600" dirty="0"/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  <a:endParaRPr lang="en-US" sz="4000" dirty="0"/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0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0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0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0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  <a:endParaRPr lang="en-US" sz="2000" i="1" dirty="0">
              <a:latin typeface="Calibri"/>
              <a:cs typeface="Calibri"/>
            </a:endParaRP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grpSp>
        <p:nvGrpSpPr>
          <p:cNvPr id="2" name="Group 34"/>
          <p:cNvGrpSpPr/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</p:grpSp>
      <p:grpSp>
        <p:nvGrpSpPr>
          <p:cNvPr id="3" name="Group 38"/>
          <p:cNvGrpSpPr/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4" name="Group 43"/>
          <p:cNvGrpSpPr/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3054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Example: </a:t>
            </a:r>
            <a:r>
              <a:rPr lang="en-US" sz="1400" dirty="0" err="1">
                <a:latin typeface="Calibri"/>
                <a:cs typeface="Calibri"/>
              </a:rPr>
              <a:t>Teg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Grenager</a:t>
            </a:r>
            <a:endParaRPr lang="en-US" sz="1400" dirty="0" err="1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autoUpdateAnimBg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  <a:endParaRPr lang="en-US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  <a:endParaRPr lang="en-US" sz="2000" i="1" dirty="0">
              <a:latin typeface="Calibri"/>
              <a:cs typeface="Calibri"/>
            </a:endParaRP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dirty="0"/>
              <a:t>	where               is the true cost to a nearest goal</a:t>
            </a:r>
            <a:endParaRPr 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  <a:endParaRPr lang="en-US" dirty="0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/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endParaRPr lang="en-US" sz="28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1"/>
          <p:cNvGrpSpPr/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 lang="en-US" sz="2800" b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  <a:endParaRPr lang="en-US" sz="24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/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/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  <a:endParaRPr lang="en-US" sz="24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  <a:endParaRPr lang="en-US" sz="24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/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Proof: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Imagine B is on the fringe</a:t>
            </a:r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Some ancestor </a:t>
            </a:r>
            <a:r>
              <a:rPr lang="en-US" sz="2000" i="1" dirty="0">
                <a:latin typeface="Calibri"/>
                <a:cs typeface="Calibri"/>
              </a:rPr>
              <a:t>n</a:t>
            </a:r>
            <a:r>
              <a:rPr lang="en-US" sz="2000" dirty="0">
                <a:latin typeface="Calibri"/>
                <a:cs typeface="Calibri"/>
              </a:rPr>
              <a:t> of A is on the fringe, too (maybe A!)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Claim: </a:t>
            </a:r>
            <a:r>
              <a:rPr lang="en-US" sz="2000" i="1" dirty="0">
                <a:latin typeface="Calibri"/>
                <a:cs typeface="Calibri"/>
              </a:rPr>
              <a:t>n</a:t>
            </a:r>
            <a:r>
              <a:rPr lang="en-US" sz="2000" dirty="0">
                <a:latin typeface="Calibri"/>
                <a:cs typeface="Calibri"/>
              </a:rPr>
              <a:t> will be expanded before B</a:t>
            </a:r>
            <a:endParaRPr lang="en-US" sz="20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f(n) is less or equal to f(A)</a:t>
            </a:r>
            <a:endParaRPr lang="en-US" sz="20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f(A) is less than f(B)</a:t>
            </a:r>
            <a:endParaRPr lang="en-US" sz="20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n</a:t>
            </a:r>
            <a:r>
              <a:rPr lang="en-US" sz="2000" dirty="0">
                <a:latin typeface="Calibri"/>
                <a:cs typeface="Calibri"/>
              </a:rPr>
              <a:t> expands before B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All ancestors of A expand before B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A expands before B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A* search is optimal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effectLst/>
        </p:spPr>
      </p:pic>
      <p:sp>
        <p:nvSpPr>
          <p:cNvPr id="29" name="Freeform 34"/>
          <p:cNvSpPr/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/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/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-1" fmla="*/ 5618 w 11235"/>
              <a:gd name="connsiteY0-2" fmla="*/ 0 h 8127"/>
              <a:gd name="connsiteX1-3" fmla="*/ 0 w 11235"/>
              <a:gd name="connsiteY1-4" fmla="*/ 6199 h 8127"/>
              <a:gd name="connsiteX2-5" fmla="*/ 1873 w 11235"/>
              <a:gd name="connsiteY2-6" fmla="*/ 6973 h 8127"/>
              <a:gd name="connsiteX3-7" fmla="*/ 4993 w 11235"/>
              <a:gd name="connsiteY3-8" fmla="*/ 7748 h 8127"/>
              <a:gd name="connsiteX4-9" fmla="*/ 6957 w 11235"/>
              <a:gd name="connsiteY4-10" fmla="*/ 6538 h 8127"/>
              <a:gd name="connsiteX5-11" fmla="*/ 9987 w 11235"/>
              <a:gd name="connsiteY5-12" fmla="*/ 7748 h 8127"/>
              <a:gd name="connsiteX6-13" fmla="*/ 11235 w 11235"/>
              <a:gd name="connsiteY6-14" fmla="*/ 6199 h 8127"/>
              <a:gd name="connsiteX7-15" fmla="*/ 5618 w 11235"/>
              <a:gd name="connsiteY7-16" fmla="*/ 0 h 8127"/>
              <a:gd name="connsiteX0-17" fmla="*/ 5000 w 10000"/>
              <a:gd name="connsiteY0-18" fmla="*/ 0 h 10000"/>
              <a:gd name="connsiteX1-19" fmla="*/ 0 w 10000"/>
              <a:gd name="connsiteY1-20" fmla="*/ 7628 h 10000"/>
              <a:gd name="connsiteX2-21" fmla="*/ 1667 w 10000"/>
              <a:gd name="connsiteY2-22" fmla="*/ 9057 h 10000"/>
              <a:gd name="connsiteX3-23" fmla="*/ 4444 w 10000"/>
              <a:gd name="connsiteY3-24" fmla="*/ 9534 h 10000"/>
              <a:gd name="connsiteX4-25" fmla="*/ 6192 w 10000"/>
              <a:gd name="connsiteY4-26" fmla="*/ 8045 h 10000"/>
              <a:gd name="connsiteX5-27" fmla="*/ 8889 w 10000"/>
              <a:gd name="connsiteY5-28" fmla="*/ 9534 h 10000"/>
              <a:gd name="connsiteX6-29" fmla="*/ 10000 w 10000"/>
              <a:gd name="connsiteY6-30" fmla="*/ 7628 h 10000"/>
              <a:gd name="connsiteX7-31" fmla="*/ 5000 w 10000"/>
              <a:gd name="connsiteY7-3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89" name="Freeform 92"/>
          <p:cNvSpPr/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/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/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-1" fmla="*/ 5572 w 10000"/>
              <a:gd name="connsiteY0-2" fmla="*/ 0 h 10000"/>
              <a:gd name="connsiteX1-3" fmla="*/ 0 w 10000"/>
              <a:gd name="connsiteY1-4" fmla="*/ 5510 h 10000"/>
              <a:gd name="connsiteX2-5" fmla="*/ 2915 w 10000"/>
              <a:gd name="connsiteY2-6" fmla="*/ 7500 h 10000"/>
              <a:gd name="connsiteX3-7" fmla="*/ 4687 w 10000"/>
              <a:gd name="connsiteY3-8" fmla="*/ 10000 h 10000"/>
              <a:gd name="connsiteX4-9" fmla="*/ 7233 w 10000"/>
              <a:gd name="connsiteY4-10" fmla="*/ 6573 h 10000"/>
              <a:gd name="connsiteX5-11" fmla="*/ 10000 w 10000"/>
              <a:gd name="connsiteY5-12" fmla="*/ 4500 h 10000"/>
              <a:gd name="connsiteX6-13" fmla="*/ 5572 w 10000"/>
              <a:gd name="connsiteY6-14" fmla="*/ 0 h 10000"/>
              <a:gd name="connsiteX0-15" fmla="*/ 4428 w 8856"/>
              <a:gd name="connsiteY0-16" fmla="*/ 0 h 10000"/>
              <a:gd name="connsiteX1-17" fmla="*/ 0 w 8856"/>
              <a:gd name="connsiteY1-18" fmla="*/ 4500 h 10000"/>
              <a:gd name="connsiteX2-19" fmla="*/ 1771 w 8856"/>
              <a:gd name="connsiteY2-20" fmla="*/ 7500 h 10000"/>
              <a:gd name="connsiteX3-21" fmla="*/ 3543 w 8856"/>
              <a:gd name="connsiteY3-22" fmla="*/ 10000 h 10000"/>
              <a:gd name="connsiteX4-23" fmla="*/ 6089 w 8856"/>
              <a:gd name="connsiteY4-24" fmla="*/ 6573 h 10000"/>
              <a:gd name="connsiteX5-25" fmla="*/ 8856 w 8856"/>
              <a:gd name="connsiteY5-26" fmla="*/ 4500 h 10000"/>
              <a:gd name="connsiteX6-27" fmla="*/ 4428 w 8856"/>
              <a:gd name="connsiteY6-28" fmla="*/ 0 h 10000"/>
              <a:gd name="connsiteX0-29" fmla="*/ 5000 w 10000"/>
              <a:gd name="connsiteY0-30" fmla="*/ 0 h 10000"/>
              <a:gd name="connsiteX1-31" fmla="*/ 0 w 10000"/>
              <a:gd name="connsiteY1-32" fmla="*/ 4500 h 10000"/>
              <a:gd name="connsiteX2-33" fmla="*/ 2000 w 10000"/>
              <a:gd name="connsiteY2-34" fmla="*/ 6500 h 10000"/>
              <a:gd name="connsiteX3-35" fmla="*/ 4001 w 10000"/>
              <a:gd name="connsiteY3-36" fmla="*/ 10000 h 10000"/>
              <a:gd name="connsiteX4-37" fmla="*/ 6876 w 10000"/>
              <a:gd name="connsiteY4-38" fmla="*/ 6573 h 10000"/>
              <a:gd name="connsiteX5-39" fmla="*/ 10000 w 10000"/>
              <a:gd name="connsiteY5-40" fmla="*/ 4500 h 10000"/>
              <a:gd name="connsiteX6-41" fmla="*/ 5000 w 10000"/>
              <a:gd name="connsiteY6-4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98" name="Freeform 113"/>
          <p:cNvSpPr/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  <a:endParaRPr lang="en-US" sz="2400">
              <a:latin typeface="Calibri"/>
              <a:cs typeface="Calibri"/>
            </a:endParaRP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  <a:endParaRPr lang="en-US" dirty="0"/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  <a:endParaRPr lang="en-US" dirty="0"/>
          </a:p>
          <a:p>
            <a:pPr eaLnBrk="1" hangingPunct="1"/>
            <a:r>
              <a:rPr lang="en-US" dirty="0"/>
              <a:t>Resource planning problems</a:t>
            </a:r>
            <a:endParaRPr lang="en-US" dirty="0"/>
          </a:p>
          <a:p>
            <a:pPr eaLnBrk="1" hangingPunct="1"/>
            <a:r>
              <a:rPr lang="en-US" dirty="0"/>
              <a:t>Robot motion planning</a:t>
            </a:r>
            <a:endParaRPr lang="en-US" dirty="0"/>
          </a:p>
          <a:p>
            <a:pPr eaLnBrk="1" hangingPunct="1"/>
            <a:r>
              <a:rPr lang="en-US" dirty="0"/>
              <a:t>Language analysis</a:t>
            </a:r>
            <a:endParaRPr lang="en-US" dirty="0"/>
          </a:p>
          <a:p>
            <a:pPr eaLnBrk="1" hangingPunct="1"/>
            <a:r>
              <a:rPr lang="en-US" dirty="0"/>
              <a:t>Machine translation</a:t>
            </a:r>
            <a:endParaRPr lang="en-US" dirty="0"/>
          </a:p>
          <a:p>
            <a:pPr eaLnBrk="1" hangingPunct="1"/>
            <a:r>
              <a:rPr lang="en-US" dirty="0"/>
              <a:t>Speech recognition</a:t>
            </a:r>
            <a:endParaRPr lang="en-US" dirty="0"/>
          </a:p>
          <a:p>
            <a:pPr eaLnBrk="1" hangingPunct="1"/>
            <a:r>
              <a:rPr lang="en-US" dirty="0"/>
              <a:t>…</a:t>
            </a:r>
            <a:endParaRPr lang="en-US" dirty="0"/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  <a:endParaRPr lang="en-US" dirty="0"/>
          </a:p>
        </p:txBody>
      </p:sp>
      <p:pic>
        <p:nvPicPr>
          <p:cNvPr id="3" name="pacman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7800" y="1117600"/>
            <a:ext cx="10007600" cy="5611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  <a:endParaRPr lang="en-US" sz="3600" dirty="0"/>
          </a:p>
        </p:txBody>
      </p:sp>
      <p:pic>
        <p:nvPicPr>
          <p:cNvPr id="3" name="water_shallow_deep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97000" y="1371600"/>
            <a:ext cx="9398000" cy="52699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  <a:endParaRPr lang="en-US" sz="2800" dirty="0"/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  <a:endParaRPr lang="en-US" sz="2800" dirty="0"/>
          </a:p>
        </p:txBody>
      </p:sp>
      <p:grpSp>
        <p:nvGrpSpPr>
          <p:cNvPr id="2" name="Group 9"/>
          <p:cNvGrpSpPr/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 lang="en-US" sz="2800" b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  <a:endParaRPr lang="en-US" sz="28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  <a:endParaRPr lang="en-US"/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Heuristic: Number of tiles misplaced</a:t>
            </a:r>
            <a:endParaRPr lang="en-US" sz="2400" dirty="0"/>
          </a:p>
          <a:p>
            <a:pPr eaLnBrk="1" hangingPunct="1"/>
            <a:r>
              <a:rPr lang="en-US" sz="2400" dirty="0"/>
              <a:t>Why is it admissible?</a:t>
            </a:r>
            <a:endParaRPr lang="en-US" sz="2400" dirty="0"/>
          </a:p>
          <a:p>
            <a:pPr eaLnBrk="1" hangingPunct="1"/>
            <a:r>
              <a:rPr lang="en-US" sz="2400" dirty="0"/>
              <a:t>h(start) =</a:t>
            </a:r>
            <a:endParaRPr lang="en-US" sz="2400" dirty="0"/>
          </a:p>
          <a:p>
            <a:pPr eaLnBrk="1" hangingPunct="1"/>
            <a:r>
              <a:rPr lang="en-US" sz="2400" dirty="0"/>
              <a:t>This is a </a:t>
            </a:r>
            <a:r>
              <a:rPr lang="en-US" sz="2400" i="1" dirty="0"/>
              <a:t>relaxed-problem</a:t>
            </a:r>
            <a:r>
              <a:rPr lang="en-US" sz="2400" dirty="0"/>
              <a:t> heuristic</a:t>
            </a:r>
            <a:endParaRPr lang="en-US" sz="2400" dirty="0"/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  <a:endParaRPr lang="en-US" sz="32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/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  <a:endParaRPr kumimoji="0" 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  <a:endParaRPr lang="en-US"/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  <a:endParaRPr lang="en-US" sz="24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/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  <a:endParaRPr lang="en-US"/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  <a:endParaRPr lang="en-US" sz="2800" dirty="0"/>
          </a:p>
          <a:p>
            <a:pPr lvl="1" eaLnBrk="1" hangingPunct="1"/>
            <a:r>
              <a:rPr lang="en-US" sz="2400" dirty="0"/>
              <a:t>Would it be admissible?</a:t>
            </a:r>
            <a:endParaRPr lang="en-US" sz="2400" dirty="0"/>
          </a:p>
          <a:p>
            <a:pPr lvl="1" eaLnBrk="1" hangingPunct="1"/>
            <a:r>
              <a:rPr lang="en-US" sz="2400" dirty="0"/>
              <a:t>Would we save on nodes expanded?</a:t>
            </a:r>
            <a:endParaRPr lang="en-US" sz="2400" dirty="0"/>
          </a:p>
          <a:p>
            <a:pPr lvl="1" eaLnBrk="1" hangingPunct="1"/>
            <a:r>
              <a:rPr lang="en-US" sz="2400" dirty="0"/>
              <a:t>What’s wrong with it?</a:t>
            </a:r>
            <a:endParaRPr lang="en-US" sz="24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  <a:endParaRPr lang="en-US" sz="2800" dirty="0"/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panose="02080604020202020204" pitchFamily="34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  <a:endParaRPr lang="en-US" sz="2400" dirty="0"/>
          </a:p>
          <a:p>
            <a:pPr lvl="1" eaLnBrk="1" hangingPunct="1"/>
            <a:r>
              <a:rPr lang="en-US" sz="2000" dirty="0"/>
              <a:t>Max of admissible heuristics is admissible</a:t>
            </a:r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  <a:endParaRPr lang="en-US" sz="2400" dirty="0"/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  <a:endParaRPr lang="en-US" sz="2000" dirty="0"/>
          </a:p>
          <a:p>
            <a:pPr lvl="1" eaLnBrk="1" hangingPunct="1"/>
            <a:r>
              <a:rPr lang="en-US" sz="2000" dirty="0"/>
              <a:t>Top of lattice is the exact heuristic</a:t>
            </a:r>
            <a:endParaRPr lang="en-US" sz="2000" dirty="0"/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  <a:endParaRPr 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  <a:endParaRPr lang="en-US" sz="2600" dirty="0">
              <a:latin typeface="Calibri"/>
              <a:cs typeface="Calibri"/>
            </a:endParaRPr>
          </a:p>
        </p:txBody>
      </p:sp>
      <p:grpSp>
        <p:nvGrpSpPr>
          <p:cNvPr id="30724" name="Group 4"/>
          <p:cNvGrpSpPr/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  <a:endParaRPr lang="en-US" sz="1600" dirty="0">
                <a:latin typeface="Calibri"/>
                <a:cs typeface="Calibri"/>
              </a:endParaRP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  <a:endParaRPr lang="en-US" i="1">
                <a:latin typeface="Calibri"/>
                <a:cs typeface="Calibri"/>
              </a:endParaRP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30740" name="Group 16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  <a:endParaRPr lang="en-US" sz="1600" dirty="0">
                  <a:latin typeface="Calibri"/>
                  <a:cs typeface="Calibri"/>
                </a:endParaRP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  <a:endParaRPr lang="en-US" i="1">
                <a:latin typeface="Calibri"/>
                <a:cs typeface="Calibri"/>
              </a:endParaRP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30743" name="Group 38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  <a:endParaRPr lang="en-US" sz="1600" i="1" dirty="0">
                  <a:latin typeface="Calibri"/>
                  <a:cs typeface="Calibri"/>
                </a:endParaRP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  <a:endParaRPr lang="en-US" sz="2400" dirty="0"/>
          </a:p>
          <a:p>
            <a:pPr lvl="1" eaLnBrk="1" hangingPunct="1"/>
            <a:r>
              <a:rPr lang="en-US" sz="2000" dirty="0"/>
              <a:t>Tree search + set of expanded states (“closed set”)</a:t>
            </a:r>
            <a:endParaRPr lang="en-US" sz="2000" dirty="0"/>
          </a:p>
          <a:p>
            <a:pPr lvl="1" eaLnBrk="1" hangingPunct="1"/>
            <a:r>
              <a:rPr lang="en-US" sz="2000" dirty="0"/>
              <a:t>Expand the search tree node-by-node, but…</a:t>
            </a:r>
            <a:endParaRPr lang="en-US" sz="2000" dirty="0"/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  <a:endParaRPr lang="en-US" sz="2000" dirty="0"/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</a:t>
            </a:r>
            <a:r>
              <a:rPr lang="en-US" sz="2400" b="1" dirty="0">
                <a:solidFill>
                  <a:srgbClr val="FF0000"/>
                </a:solidFill>
              </a:rPr>
              <a:t>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A*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Graph Search </a:t>
            </a:r>
            <a:r>
              <a:rPr lang="en-US" dirty="0">
                <a:latin typeface="Calibri"/>
                <a:cs typeface="Calibri"/>
              </a:rPr>
              <a:t>Gone Wrong?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2" name="Group 44"/>
          <p:cNvGrpSpPr/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" name="Group 80"/>
          <p:cNvGrpSpPr/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/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/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/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/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alibri"/>
                <a:cs typeface="Calibri"/>
              </a:rPr>
              <a:t>Main idea: estimated heuristic costs ≤ actual costs</a:t>
            </a:r>
            <a:endParaRPr lang="en-US" sz="18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/>
                <a:cs typeface="Calibri"/>
              </a:rPr>
              <a:t>Admissibility: heuristic cost ≤ actual cost to goal</a:t>
            </a: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600" dirty="0">
                <a:latin typeface="Calibri"/>
                <a:cs typeface="Calibri"/>
              </a:rPr>
              <a:t>		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1600" dirty="0">
                <a:latin typeface="Calibri"/>
                <a:cs typeface="Calibri"/>
              </a:rPr>
              <a:t>≤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  <a:endParaRPr lang="en-US" sz="1600" dirty="0">
              <a:solidFill>
                <a:srgbClr val="008000"/>
              </a:solidFill>
              <a:latin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/>
                <a:cs typeface="Calibri"/>
              </a:rPr>
              <a:t>Consistency: heuristic “arc” cost ≤ actual cost for each arc</a:t>
            </a: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≤ 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90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8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18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  <a:endParaRPr lang="en-US" sz="1800" dirty="0">
              <a:solidFill>
                <a:srgbClr val="333399"/>
              </a:solidFill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1600" dirty="0">
                <a:latin typeface="Calibri"/>
                <a:cs typeface="Calibri"/>
              </a:rPr>
              <a:t>The f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value along a path never decreases</a:t>
            </a:r>
            <a:endParaRPr lang="en-US" sz="1600" dirty="0">
              <a:solidFill>
                <a:srgbClr val="C00000"/>
              </a:solidFill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1600" dirty="0">
                <a:latin typeface="Calibri"/>
                <a:cs typeface="Calibri"/>
              </a:rPr>
              <a:t>		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1600" dirty="0">
                <a:latin typeface="Calibri"/>
                <a:cs typeface="Calibri"/>
              </a:rPr>
              <a:t>≤ 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1600" dirty="0">
                <a:latin typeface="Calibri"/>
                <a:cs typeface="Calibri"/>
              </a:rPr>
              <a:t>+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1600" dirty="0">
                <a:latin typeface="Calibri"/>
                <a:cs typeface="Calibri"/>
              </a:rPr>
              <a:t>A* graph search is optimal</a:t>
            </a:r>
            <a:endParaRPr lang="en-US" sz="1600" dirty="0">
              <a:latin typeface="Calibri"/>
              <a:cs typeface="Calibri"/>
            </a:endParaRPr>
          </a:p>
          <a:p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/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  <a:endParaRPr lang="en-US" sz="28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1989" name="Freeform 9"/>
          <p:cNvSpPr/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/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/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/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/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  <a:endParaRPr lang="en-US"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  <a:endParaRPr lang="en-US"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  <a:endParaRPr lang="en-US">
              <a:latin typeface="Calibri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  <a:endParaRPr lang="en-US" sz="24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A* uses both backward costs and (estimates of) forward costs</a:t>
            </a:r>
            <a:endParaRPr lang="en-US" sz="2800" dirty="0"/>
          </a:p>
          <a:p>
            <a:pPr lvl="4"/>
            <a:endParaRPr lang="en-US" sz="1400" dirty="0"/>
          </a:p>
          <a:p>
            <a:pPr eaLnBrk="1" hangingPunct="1"/>
            <a:r>
              <a:rPr lang="en-US" sz="2800" dirty="0"/>
              <a:t>A* is optimal with admissible / consistent heuristics</a:t>
            </a:r>
            <a:endParaRPr lang="en-US" sz="2800" dirty="0"/>
          </a:p>
          <a:p>
            <a:pPr lvl="4"/>
            <a:endParaRPr lang="en-US" sz="1400" dirty="0"/>
          </a:p>
          <a:p>
            <a:pPr eaLnBrk="1" hangingPunct="1"/>
            <a:r>
              <a:rPr lang="en-US" sz="2800" dirty="0"/>
              <a:t>Heuristic design is key: often use relaxed problems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/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  <a:endParaRPr lang="en-US"/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400" dirty="0"/>
              <a:t>Consider what A* does:</a:t>
            </a:r>
            <a:endParaRPr lang="en-US" sz="2400" dirty="0"/>
          </a:p>
          <a:p>
            <a:pPr lvl="1" eaLnBrk="1" hangingPunct="1"/>
            <a:r>
              <a:rPr lang="en-US" sz="2000" dirty="0"/>
              <a:t>Expands nodes in increasing total f value (f-contours)</a:t>
            </a:r>
            <a:br>
              <a:rPr lang="en-US" sz="2000" dirty="0"/>
            </a:br>
            <a:r>
              <a:rPr lang="en-US" sz="2000" dirty="0"/>
              <a:t>Reminder: f(n) = g(n) + h(n) = cost to n + heuristic</a:t>
            </a:r>
            <a:endParaRPr lang="en-US" sz="2000" dirty="0"/>
          </a:p>
          <a:p>
            <a:pPr lvl="1" eaLnBrk="1" hangingPunct="1"/>
            <a:r>
              <a:rPr lang="en-US" sz="2000" dirty="0"/>
              <a:t>Proof idea: the optimal goal(s) have the lowest f value, so it must get expanded first</a:t>
            </a:r>
            <a:endParaRPr lang="en-US" sz="2000" dirty="0"/>
          </a:p>
        </p:txBody>
      </p:sp>
      <p:sp>
        <p:nvSpPr>
          <p:cNvPr id="41989" name="Freeform 9"/>
          <p:cNvSpPr/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/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/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/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/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  <a:endParaRPr lang="en-US">
              <a:sym typeface="Symbol" pitchFamily="18" charset="2"/>
            </a:endParaRP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  <a:endParaRPr lang="en-US">
              <a:sym typeface="Symbol" pitchFamily="18" charset="2"/>
            </a:endParaRP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/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  <a:endParaRPr lang="en-US"/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000" dirty="0"/>
              <a:t>Proof:</a:t>
            </a:r>
            <a:endParaRPr lang="en-US" sz="2000" dirty="0"/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  <a:endParaRPr lang="en-US" sz="2000" dirty="0"/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  <a:endParaRPr lang="en-US" sz="2000" dirty="0"/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  <a:endParaRPr lang="en-US" sz="2000" dirty="0"/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  <a:endParaRPr lang="en-US" sz="2000" dirty="0"/>
          </a:p>
          <a:p>
            <a:pPr eaLnBrk="1" hangingPunct="1"/>
            <a:r>
              <a:rPr lang="en-US" sz="2000" dirty="0"/>
              <a:t>Contradiction!</a:t>
            </a:r>
            <a:endParaRPr lang="en-US" sz="2000" dirty="0"/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/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/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/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/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/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/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/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/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/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/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/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/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/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/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/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/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/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/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/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6" name="Group 127"/>
          <p:cNvGrpSpPr/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/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/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/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/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/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/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/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/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All these search algorithms are the same except for fringe strategies</a:t>
            </a:r>
            <a:endParaRPr lang="en-US" sz="2400" dirty="0"/>
          </a:p>
          <a:p>
            <a:pPr lvl="1"/>
            <a:r>
              <a:rPr lang="en-US" sz="2000" dirty="0"/>
              <a:t>Conceptually, all fringes are priority queues (i.e. collections of nodes with attached priorities)</a:t>
            </a:r>
            <a:endParaRPr lang="en-US" sz="2000" dirty="0"/>
          </a:p>
          <a:p>
            <a:pPr lvl="1"/>
            <a:r>
              <a:rPr lang="en-US" sz="2000" dirty="0"/>
              <a:t>Practically, for DFS and BFS, you can avoid the log(n) overhead from an actual priority queue, by using stacks and queues</a:t>
            </a:r>
            <a:endParaRPr lang="en-US" sz="2000" dirty="0"/>
          </a:p>
          <a:p>
            <a:pPr lvl="1"/>
            <a:r>
              <a:rPr lang="en-US" sz="2000" dirty="0"/>
              <a:t>Can even code one implementation that takes a variable queuing object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1.xml><?xml version="1.0" encoding="utf-8"?>
<p:tagLst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2.xml><?xml version="1.0" encoding="utf-8"?>
<p:tagLst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3.xml><?xml version="1.0" encoding="utf-8"?>
<p:tagLst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4.xml><?xml version="1.0" encoding="utf-8"?>
<p:tagLst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5.xml><?xml version="1.0" encoding="utf-8"?>
<p:tagLst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6.xml><?xml version="1.0" encoding="utf-8"?>
<p:tagLst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7.xml><?xml version="1.0" encoding="utf-8"?>
<p:tagLst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8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9.xml><?xml version="1.0" encoding="utf-8"?>
<p:tagLst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30.xml><?xml version="1.0" encoding="utf-8"?>
<p:tagLst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1.xml><?xml version="1.0" encoding="utf-8"?>
<p:tagLst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32.xml><?xml version="1.0" encoding="utf-8"?>
<p:tagLst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4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0</TotalTime>
  <Words>9823</Words>
  <Application>WPS Presentation</Application>
  <PresentationFormat>Widescreen</PresentationFormat>
  <Paragraphs>943</Paragraphs>
  <Slides>69</Slides>
  <Notes>27</Notes>
  <HiddenSlides>2</HiddenSlides>
  <MMClips>8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Arial</vt:lpstr>
      <vt:lpstr>SimSun</vt:lpstr>
      <vt:lpstr>Wingdings</vt:lpstr>
      <vt:lpstr>Arimo</vt:lpstr>
      <vt:lpstr>Calibri</vt:lpstr>
      <vt:lpstr>DejaVu Sans</vt:lpstr>
      <vt:lpstr>Calibri</vt:lpstr>
      <vt:lpstr>MT Extra</vt:lpstr>
      <vt:lpstr>Symbol</vt:lpstr>
      <vt:lpstr>Times New Roman</vt:lpstr>
      <vt:lpstr>微软雅黑</vt:lpstr>
      <vt:lpstr>Droid Sans Fallback</vt:lpstr>
      <vt:lpstr>Arial Unicode MS</vt:lpstr>
      <vt:lpstr>Daniel</vt:lpstr>
      <vt:lpstr>dan-berkeley-nlp-v1</vt:lpstr>
      <vt:lpstr>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vasil</cp:lastModifiedBy>
  <cp:revision>2280</cp:revision>
  <cp:lastPrinted>2020-03-07T13:15:10Z</cp:lastPrinted>
  <dcterms:created xsi:type="dcterms:W3CDTF">2020-03-07T13:15:10Z</dcterms:created>
  <dcterms:modified xsi:type="dcterms:W3CDTF">2020-03-07T13:15:10Z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